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3" r:id="rId3"/>
    <p:sldId id="257" r:id="rId4"/>
    <p:sldId id="284" r:id="rId5"/>
    <p:sldId id="285" r:id="rId6"/>
    <p:sldId id="286" r:id="rId7"/>
    <p:sldId id="287" r:id="rId8"/>
    <p:sldId id="288" r:id="rId9"/>
    <p:sldId id="265" r:id="rId10"/>
    <p:sldId id="266" r:id="rId11"/>
    <p:sldId id="293" r:id="rId12"/>
    <p:sldId id="289" r:id="rId13"/>
    <p:sldId id="292" r:id="rId14"/>
    <p:sldId id="294" r:id="rId15"/>
    <p:sldId id="261" r:id="rId16"/>
    <p:sldId id="291" r:id="rId17"/>
    <p:sldId id="280" r:id="rId18"/>
    <p:sldId id="281" r:id="rId19"/>
    <p:sldId id="282" r:id="rId20"/>
    <p:sldId id="262" r:id="rId21"/>
    <p:sldId id="272" r:id="rId22"/>
    <p:sldId id="273" r:id="rId23"/>
    <p:sldId id="271" r:id="rId24"/>
    <p:sldId id="274" r:id="rId25"/>
    <p:sldId id="277" r:id="rId26"/>
    <p:sldId id="275" r:id="rId27"/>
    <p:sldId id="276" r:id="rId28"/>
    <p:sldId id="278" r:id="rId29"/>
    <p:sldId id="279" r:id="rId30"/>
    <p:sldId id="264" r:id="rId31"/>
    <p:sldId id="268" r:id="rId32"/>
    <p:sldId id="2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4"/>
    <p:restoredTop sz="94856"/>
  </p:normalViewPr>
  <p:slideViewPr>
    <p:cSldViewPr snapToGrid="0" snapToObjects="1">
      <p:cViewPr varScale="1">
        <p:scale>
          <a:sx n="108" d="100"/>
          <a:sy n="108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8299A-6C4B-8A43-A7CA-78203BF4B06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8687-A7AF-CA41-9DA3-11909A50B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19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0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6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6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pscl/versions/1.5.2/topics/zeroinf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ale_parameter" TargetMode="External"/><Relationship Id="rId2" Type="http://schemas.openxmlformats.org/officeDocument/2006/relationships/hyperlink" Target="https://en.wikipedia.org/wiki/Shape_parame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6</a:t>
            </a:r>
            <a:br>
              <a:rPr lang="en-US" dirty="0"/>
            </a:br>
            <a:r>
              <a:rPr lang="en-US" dirty="0"/>
              <a:t>Distributions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 properties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003810"/>
            <a:ext cx="9000162" cy="43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2C6F-1F11-9F43-8ECC-235211E8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Means, Variances, and higher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5761E-3C7F-A344-B942-C8BEA8C0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distribution has an average value that is called its </a:t>
            </a:r>
            <a:r>
              <a:rPr lang="en-US" u="sng" dirty="0"/>
              <a:t>mean</a:t>
            </a:r>
            <a:r>
              <a:rPr lang="en-US" dirty="0"/>
              <a:t> or expectation</a:t>
            </a:r>
          </a:p>
          <a:p>
            <a:endParaRPr lang="en-US" u="sng" dirty="0"/>
          </a:p>
          <a:p>
            <a:r>
              <a:rPr lang="en-US" dirty="0"/>
              <a:t>You should read about how these differ in the chapter from the </a:t>
            </a:r>
            <a:r>
              <a:rPr lang="en-US" dirty="0" err="1"/>
              <a:t>Bolker</a:t>
            </a:r>
            <a:r>
              <a:rPr lang="en-US" dirty="0"/>
              <a:t> book</a:t>
            </a:r>
          </a:p>
          <a:p>
            <a:endParaRPr lang="en-US" dirty="0"/>
          </a:p>
          <a:p>
            <a:r>
              <a:rPr lang="en-US" dirty="0"/>
              <a:t>Important to remember though: calculating the mean and variance is not always the same as for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7470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06D-8404-3C4D-B747-1F02E5C8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CF71-ECE1-C649-AFF1-C00F057D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distribution</a:t>
            </a:r>
          </a:p>
          <a:p>
            <a:endParaRPr lang="en-US" dirty="0"/>
          </a:p>
          <a:p>
            <a:r>
              <a:rPr lang="en-US" dirty="0"/>
              <a:t>Binomial distributions are used when you have a fixed number of subsamples or trials, and each trial can have 1 of 2 possible values</a:t>
            </a:r>
          </a:p>
          <a:p>
            <a:endParaRPr lang="en-US" dirty="0"/>
          </a:p>
          <a:p>
            <a:r>
              <a:rPr lang="en-US" dirty="0"/>
              <a:t>For your purposes, you will use this when your outcome variables are 0 or 1, alive or dead, red or blue, etc.</a:t>
            </a:r>
          </a:p>
          <a:p>
            <a:endParaRPr lang="en-US" dirty="0"/>
          </a:p>
          <a:p>
            <a:r>
              <a:rPr lang="en-US" dirty="0"/>
              <a:t>Also called “logistic regression”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2EAF-CCAA-044F-B817-98EA67AA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 of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7859-F273-5843-850A-F7A7DD86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write the function for the PMF of the binomial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“parameters” of this distribution are </a:t>
            </a:r>
            <a:r>
              <a:rPr lang="en-US" i="1" dirty="0"/>
              <a:t>n </a:t>
            </a:r>
            <a:r>
              <a:rPr lang="en-US" dirty="0"/>
              <a:t>and </a:t>
            </a:r>
            <a:r>
              <a:rPr lang="en-US" i="1" dirty="0"/>
              <a:t>p</a:t>
            </a:r>
          </a:p>
          <a:p>
            <a:r>
              <a:rPr lang="en-US" i="1" dirty="0"/>
              <a:t>n </a:t>
            </a:r>
            <a:r>
              <a:rPr lang="en-US" dirty="0"/>
              <a:t>is the number of trials (called “size” in R)</a:t>
            </a:r>
          </a:p>
          <a:p>
            <a:r>
              <a:rPr lang="en-US" i="1" dirty="0"/>
              <a:t>p</a:t>
            </a:r>
            <a:r>
              <a:rPr lang="en-US" dirty="0"/>
              <a:t> is the success probability of each trial (a value between 0 and 1)</a:t>
            </a:r>
          </a:p>
          <a:p>
            <a:pPr lvl="1"/>
            <a:r>
              <a:rPr lang="en-US" dirty="0"/>
              <a:t>(called “</a:t>
            </a:r>
            <a:r>
              <a:rPr lang="en-US" dirty="0" err="1"/>
              <a:t>prob</a:t>
            </a:r>
            <a:r>
              <a:rPr lang="en-US" dirty="0"/>
              <a:t>” in 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66920-8617-0942-B0D2-0FD1B5C83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72" y="2502704"/>
            <a:ext cx="1765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8D0A-4BF6-2643-809D-22AFCDDE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7CA8-FECB-E74E-97F3-AF5B120C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the PDF, but specifies the probability that your outcome variable will be less than or equal to some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703F-9EC4-D645-A852-9E3A6C533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895" y="2992582"/>
            <a:ext cx="4868882" cy="36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0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405" y="1690688"/>
            <a:ext cx="10677395" cy="448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want to determine what we can reasonably expect infection to be at 10 sites if the global probability of infection is 48%</a:t>
            </a:r>
          </a:p>
          <a:p>
            <a:endParaRPr lang="en-US" dirty="0"/>
          </a:p>
          <a:p>
            <a:r>
              <a:rPr lang="en-US" dirty="0"/>
              <a:t>Use code like this to find out the “results” (the fraction of bats infected) from </a:t>
            </a:r>
            <a:r>
              <a:rPr lang="en-US" b="1" dirty="0"/>
              <a:t>10 sites of 100 bats (trials), with a 48% probability that a bat will be infected</a:t>
            </a:r>
          </a:p>
          <a:p>
            <a:r>
              <a:rPr lang="en-US" dirty="0" err="1"/>
              <a:t>rbinom</a:t>
            </a:r>
            <a:r>
              <a:rPr lang="en-US" dirty="0"/>
              <a:t>(N = 10, size =100, </a:t>
            </a:r>
            <a:r>
              <a:rPr lang="en-US" dirty="0" err="1"/>
              <a:t>prob</a:t>
            </a:r>
            <a:r>
              <a:rPr lang="en-US" dirty="0"/>
              <a:t> = 0.48)/100</a:t>
            </a:r>
          </a:p>
          <a:p>
            <a:endParaRPr lang="en-US" dirty="0"/>
          </a:p>
          <a:p>
            <a:r>
              <a:rPr lang="en-US" dirty="0"/>
              <a:t>What is the fraction of bats that will be infected in a population of 100?  1,000? 1,000,000?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CF81-3D7D-594E-B90A-A77D053E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1217-949D-6645-BC21-7E723AF2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Discrete</a:t>
            </a:r>
          </a:p>
          <a:p>
            <a:endParaRPr lang="en-US" dirty="0"/>
          </a:p>
          <a:p>
            <a:r>
              <a:rPr lang="en-US" dirty="0"/>
              <a:t>Gives the distribution of the number of individuals, arrivals, events, counts</a:t>
            </a:r>
          </a:p>
          <a:p>
            <a:endParaRPr lang="en-US" dirty="0"/>
          </a:p>
          <a:p>
            <a:r>
              <a:rPr lang="en-US" dirty="0"/>
              <a:t>The numbers in your experimental outcome can be infinity, but the numbers need to be round numbers</a:t>
            </a:r>
          </a:p>
          <a:p>
            <a:pPr lvl="1"/>
            <a:r>
              <a:rPr lang="en-US" dirty="0"/>
              <a:t>E.g. The number of butterflies in your plots, the number of plants in a quadrat</a:t>
            </a:r>
          </a:p>
          <a:p>
            <a:endParaRPr lang="en-US" dirty="0"/>
          </a:p>
          <a:p>
            <a:r>
              <a:rPr lang="en-US" dirty="0"/>
              <a:t>The binomial distribution had 2 parameters, but the Poisson has a </a:t>
            </a:r>
            <a:r>
              <a:rPr lang="en-US" u="sng" dirty="0"/>
              <a:t>single</a:t>
            </a:r>
            <a:r>
              <a:rPr lang="en-US" dirty="0"/>
              <a:t> parameter – lambda</a:t>
            </a:r>
          </a:p>
          <a:p>
            <a:endParaRPr lang="en-US" dirty="0"/>
          </a:p>
          <a:p>
            <a:r>
              <a:rPr lang="en-US" dirty="0"/>
              <a:t>The mean of Poisson and the variance of the Poisson are the same value – also both lambda</a:t>
            </a:r>
          </a:p>
          <a:p>
            <a:endParaRPr lang="en-US" dirty="0"/>
          </a:p>
          <a:p>
            <a:r>
              <a:rPr lang="en-US" dirty="0"/>
              <a:t>What problems can you envision when using the Poisson distribution?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most commonly used for overly dispersed count data (discrete)</a:t>
            </a:r>
          </a:p>
          <a:p>
            <a:pPr lvl="1"/>
            <a:r>
              <a:rPr lang="en-US" dirty="0"/>
              <a:t>(Most count data in ecology seem to be overly dispersed!)</a:t>
            </a:r>
          </a:p>
          <a:p>
            <a:endParaRPr lang="en-US" i="1" dirty="0"/>
          </a:p>
          <a:p>
            <a:r>
              <a:rPr lang="en-US" dirty="0"/>
              <a:t>It is a special case of the Poisson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b="1" u="sng" dirty="0"/>
              <a:t>not</a:t>
            </a:r>
            <a:r>
              <a:rPr lang="en-US" dirty="0"/>
              <a:t> a binomial </a:t>
            </a:r>
          </a:p>
          <a:p>
            <a:endParaRPr lang="en-US" dirty="0"/>
          </a:p>
          <a:p>
            <a:r>
              <a:rPr lang="en-US" dirty="0"/>
              <a:t>Two parameters mean and dispersion</a:t>
            </a:r>
          </a:p>
          <a:p>
            <a:pPr lvl="1"/>
            <a:r>
              <a:rPr lang="en-US" dirty="0"/>
              <a:t>mean (“mu” in R)</a:t>
            </a:r>
          </a:p>
          <a:p>
            <a:pPr lvl="1"/>
            <a:r>
              <a:rPr lang="en-US" dirty="0"/>
              <a:t>dispersion (k, “size” in R) </a:t>
            </a:r>
          </a:p>
          <a:p>
            <a:pPr lvl="2"/>
            <a:r>
              <a:rPr lang="en-US" dirty="0"/>
              <a:t>As the k goes down, dispersion goes up!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603" y="205009"/>
            <a:ext cx="2761397" cy="16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8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Discrete mixture distribution</a:t>
            </a:r>
          </a:p>
          <a:p>
            <a:r>
              <a:rPr lang="en-US" dirty="0"/>
              <a:t>Use when you have count data with a lot of 0s</a:t>
            </a:r>
          </a:p>
          <a:p>
            <a:pPr lvl="1"/>
            <a:r>
              <a:rPr lang="en-US" dirty="0"/>
              <a:t>Possibly include as a separate topic?</a:t>
            </a:r>
            <a:br>
              <a:rPr lang="en-US" dirty="0"/>
            </a:br>
            <a:endParaRPr lang="en-US" dirty="0"/>
          </a:p>
          <a:p>
            <a:r>
              <a:rPr lang="en-US" dirty="0"/>
              <a:t>Zero-inflated probability distributions are called “mixture distributions”</a:t>
            </a:r>
          </a:p>
          <a:p>
            <a:r>
              <a:rPr lang="en-US" dirty="0"/>
              <a:t>Often, they model the probability of transitioning from 0 to 1, and 1 to </a:t>
            </a:r>
            <a:r>
              <a:rPr lang="en-US" dirty="0" err="1"/>
              <a:t>Inf</a:t>
            </a:r>
            <a:r>
              <a:rPr lang="en-US" dirty="0"/>
              <a:t> separately  (called a “hurdle model”)</a:t>
            </a:r>
          </a:p>
          <a:p>
            <a:r>
              <a:rPr lang="en-US" dirty="0"/>
              <a:t>The most common version of this is the zero-inflated negative binomial</a:t>
            </a:r>
          </a:p>
          <a:p>
            <a:r>
              <a:rPr lang="en-US" dirty="0" err="1"/>
              <a:t>zeroinfl</a:t>
            </a:r>
            <a:r>
              <a:rPr lang="en-US" dirty="0"/>
              <a:t> in </a:t>
            </a:r>
            <a:r>
              <a:rPr lang="en-US" dirty="0" err="1"/>
              <a:t>pscl</a:t>
            </a:r>
            <a:r>
              <a:rPr lang="en-US" dirty="0"/>
              <a:t> package - </a:t>
            </a:r>
            <a:r>
              <a:rPr lang="en-US" dirty="0">
                <a:hlinkClick r:id="rId2"/>
              </a:rPr>
              <a:t>https://www.rdocumentation.org/packages/pscl/versions/1.5.2/topics/zeroinfl</a:t>
            </a:r>
            <a:r>
              <a:rPr lang="en-US" dirty="0"/>
              <a:t> </a:t>
            </a:r>
          </a:p>
          <a:p>
            <a:r>
              <a:rPr lang="en-US" dirty="0"/>
              <a:t>Options are all discrete!</a:t>
            </a:r>
          </a:p>
          <a:p>
            <a:pPr lvl="1"/>
            <a:r>
              <a:rPr lang="en-US" dirty="0"/>
              <a:t>It is not that complicated though to extend to continuous </a:t>
            </a:r>
            <a:r>
              <a:rPr lang="mr-IN" dirty="0"/>
              <a:t>–</a:t>
            </a:r>
            <a:r>
              <a:rPr lang="en-US" dirty="0"/>
              <a:t> see http://</a:t>
            </a:r>
            <a:r>
              <a:rPr lang="en-US" dirty="0" err="1"/>
              <a:t>seananderson.ca</a:t>
            </a:r>
            <a:r>
              <a:rPr lang="en-US" dirty="0"/>
              <a:t>/2014/05/18/gamma-hurdle/</a:t>
            </a:r>
          </a:p>
        </p:txBody>
      </p:sp>
    </p:spTree>
    <p:extLst>
      <p:ext uri="{BB962C8B-B14F-4D97-AF65-F5344CB8AC3E}">
        <p14:creationId xmlns:p14="http://schemas.microsoft.com/office/powerpoint/2010/main" val="419938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175"/>
            <a:ext cx="9803878" cy="50978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Continuous</a:t>
            </a:r>
          </a:p>
          <a:p>
            <a:r>
              <a:rPr lang="en-US" dirty="0"/>
              <a:t>Two parameter, right skewed distribution</a:t>
            </a:r>
          </a:p>
          <a:p>
            <a:pPr lvl="1"/>
            <a:r>
              <a:rPr lang="en-US" dirty="0"/>
              <a:t>Important: R’s parameterization of this distribution is wacky. </a:t>
            </a:r>
          </a:p>
          <a:p>
            <a:pPr lvl="1"/>
            <a:r>
              <a:rPr lang="en-US" dirty="0"/>
              <a:t>The gamma distribution typically has a </a:t>
            </a:r>
            <a:r>
              <a:rPr lang="en-US" dirty="0">
                <a:hlinkClick r:id="rId2" tooltip="Shape parameter"/>
              </a:rPr>
              <a:t>shape parameter</a:t>
            </a:r>
            <a:r>
              <a:rPr lang="en-US" dirty="0"/>
              <a:t> </a:t>
            </a:r>
            <a:r>
              <a:rPr lang="en-US" i="1" dirty="0"/>
              <a:t>k</a:t>
            </a:r>
            <a:r>
              <a:rPr lang="en-US" dirty="0"/>
              <a:t> and a </a:t>
            </a:r>
            <a:r>
              <a:rPr lang="en-US" dirty="0">
                <a:hlinkClick r:id="rId3" tooltip="Scale parameter"/>
              </a:rPr>
              <a:t>scale parameter</a:t>
            </a:r>
            <a:r>
              <a:rPr lang="en-US" dirty="0"/>
              <a:t> </a:t>
            </a:r>
            <a:r>
              <a:rPr lang="en-US" dirty="0">
                <a:sym typeface="Symbol" charset="2"/>
              </a:rPr>
              <a:t></a:t>
            </a:r>
            <a:r>
              <a:rPr lang="en-US" dirty="0">
                <a:effectLst/>
              </a:rPr>
              <a:t> 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R, it has the shape parameter </a:t>
            </a:r>
            <a:r>
              <a:rPr lang="en-US" dirty="0">
                <a:sym typeface="Symbol" charset="2"/>
              </a:rPr>
              <a:t></a:t>
            </a:r>
            <a:r>
              <a:rPr lang="en-US" dirty="0">
                <a:effectLst/>
              </a:rPr>
              <a:t> </a:t>
            </a:r>
            <a:r>
              <a:rPr lang="en-US" dirty="0"/>
              <a:t>, and an inverse scale parameter </a:t>
            </a:r>
            <a:r>
              <a:rPr lang="en-US" dirty="0">
                <a:sym typeface="Symbol" charset="2"/>
              </a:rPr>
              <a:t></a:t>
            </a:r>
            <a:r>
              <a:rPr lang="en-US" dirty="0">
                <a:effectLst/>
              </a:rPr>
              <a:t> = 1 / </a:t>
            </a:r>
            <a:r>
              <a:rPr lang="en-US" dirty="0">
                <a:sym typeface="Symbol" charset="2"/>
              </a:rPr>
              <a:t></a:t>
            </a:r>
          </a:p>
          <a:p>
            <a:pPr lvl="1"/>
            <a:endParaRPr lang="en-US" dirty="0">
              <a:sym typeface="Symbol" charset="2"/>
            </a:endParaRPr>
          </a:p>
          <a:p>
            <a:r>
              <a:rPr lang="en-US" dirty="0">
                <a:sym typeface="Symbol" charset="2"/>
              </a:rPr>
              <a:t>I use the Gamma quite a bit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lots of things are right skewed and continuous</a:t>
            </a:r>
          </a:p>
          <a:p>
            <a:r>
              <a:rPr lang="en-US" dirty="0">
                <a:sym typeface="Symbol" charset="2"/>
              </a:rPr>
              <a:t>Something to be careful of when we start using gamma </a:t>
            </a:r>
            <a:r>
              <a:rPr lang="en-US" dirty="0" err="1">
                <a:sym typeface="Symbol" charset="2"/>
              </a:rPr>
              <a:t>glms</a:t>
            </a:r>
            <a:r>
              <a:rPr lang="en-US" dirty="0">
                <a:sym typeface="Symbol" charset="2"/>
              </a:rPr>
              <a:t> (I’ll remind you again then)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the canonical link function (the function that makes the outcome linear) is inverse. Therefore, when you interpret your coefficient output, it is the OPPOSITE of what you think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negative </a:t>
            </a:r>
            <a:r>
              <a:rPr lang="en-US" dirty="0" err="1">
                <a:sym typeface="Symbol" charset="2"/>
              </a:rPr>
              <a:t>coefs</a:t>
            </a:r>
            <a:r>
              <a:rPr lang="en-US" dirty="0">
                <a:sym typeface="Symbol" charset="2"/>
              </a:rPr>
              <a:t> are positive, and vice versa. </a:t>
            </a:r>
          </a:p>
          <a:p>
            <a:r>
              <a:rPr lang="en-US" dirty="0">
                <a:sym typeface="Symbol" charset="2"/>
              </a:rPr>
              <a:t>0 is not included in the gamma distribution; it is not uncommon to add a small “continuity correction” to make your zero values &gt;0 (e.g. add 0.0001 to all values). (Note: I wouldn’t do this is you have </a:t>
            </a:r>
            <a:r>
              <a:rPr lang="en-US" i="1" dirty="0">
                <a:sym typeface="Symbol" charset="2"/>
              </a:rPr>
              <a:t>a lot</a:t>
            </a:r>
            <a:r>
              <a:rPr lang="en-US" dirty="0">
                <a:sym typeface="Symbol" charset="2"/>
              </a:rPr>
              <a:t> of 0s, or if zero means something very specific in your dataset.)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408" y="0"/>
            <a:ext cx="2747749" cy="20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9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406E-281C-5C4A-8BA6-891C8EA6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672F1-4933-1E40-B076-522CC527E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week:</a:t>
            </a:r>
          </a:p>
          <a:p>
            <a:pPr lvl="1"/>
            <a:r>
              <a:rPr lang="en-US" dirty="0"/>
              <a:t>Tuesday class </a:t>
            </a:r>
            <a:r>
              <a:rPr lang="en-US" b="1" dirty="0"/>
              <a:t>will not be held</a:t>
            </a:r>
            <a:br>
              <a:rPr lang="en-US" b="1" dirty="0"/>
            </a:br>
            <a:endParaRPr lang="en-US" dirty="0"/>
          </a:p>
          <a:p>
            <a:pPr lvl="1"/>
            <a:r>
              <a:rPr lang="en-US" dirty="0"/>
              <a:t>Use this time to read:</a:t>
            </a:r>
          </a:p>
          <a:p>
            <a:pPr lvl="2"/>
            <a:r>
              <a:rPr lang="en-US" dirty="0"/>
              <a:t>1) Chapter on Distributions from Ben </a:t>
            </a:r>
            <a:r>
              <a:rPr lang="en-US" dirty="0" err="1"/>
              <a:t>Bolkers</a:t>
            </a:r>
            <a:r>
              <a:rPr lang="en-US" dirty="0"/>
              <a:t> book (posted)</a:t>
            </a:r>
          </a:p>
          <a:p>
            <a:pPr lvl="3"/>
            <a:r>
              <a:rPr lang="en-US" dirty="0"/>
              <a:t>There will be a short quiz activity on canvas</a:t>
            </a:r>
          </a:p>
          <a:p>
            <a:pPr lvl="2"/>
            <a:r>
              <a:rPr lang="en-US" dirty="0"/>
              <a:t>2) </a:t>
            </a:r>
            <a:r>
              <a:rPr lang="en-US" dirty="0" err="1"/>
              <a:t>Felsenstein</a:t>
            </a:r>
            <a:r>
              <a:rPr lang="en-US" dirty="0"/>
              <a:t> 1985 Am Nat (posted)</a:t>
            </a:r>
          </a:p>
          <a:p>
            <a:pPr marL="914400" lvl="2" indent="0">
              <a:buNone/>
            </a:pP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Thursday class: Dr. Josef Uyeda discussing working with phylogenies in 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51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Distributions in 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2104575"/>
            <a:ext cx="11211359" cy="44715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 has a standard set of functions for each distribution</a:t>
            </a:r>
          </a:p>
          <a:p>
            <a:endParaRPr lang="en-US" dirty="0"/>
          </a:p>
          <a:p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pnorm</a:t>
            </a:r>
            <a:r>
              <a:rPr lang="en-US" dirty="0"/>
              <a:t>, </a:t>
            </a:r>
            <a:r>
              <a:rPr lang="en-US" dirty="0" err="1"/>
              <a:t>qnorm</a:t>
            </a:r>
            <a:r>
              <a:rPr lang="en-US" dirty="0"/>
              <a:t>, </a:t>
            </a:r>
            <a:r>
              <a:rPr lang="en-US" dirty="0" err="1"/>
              <a:t>rnorm</a:t>
            </a:r>
            <a:endParaRPr lang="en-US" dirty="0"/>
          </a:p>
          <a:p>
            <a:endParaRPr lang="en-US" dirty="0"/>
          </a:p>
          <a:p>
            <a:r>
              <a:rPr lang="en-US" dirty="0"/>
              <a:t>Density, (cumulative) distribution function, quantile function and random number generation</a:t>
            </a:r>
          </a:p>
          <a:p>
            <a:endParaRPr lang="en-US" dirty="0"/>
          </a:p>
          <a:p>
            <a:r>
              <a:rPr lang="en-US" dirty="0"/>
              <a:t>Try: curve (dnorm,-5,5), curve(pnorm,-5,5)</a:t>
            </a:r>
          </a:p>
          <a:p>
            <a:endParaRPr lang="en-US" dirty="0"/>
          </a:p>
          <a:p>
            <a:r>
              <a:rPr lang="en-US" dirty="0"/>
              <a:t>Given what you know about the normal distribution, what do think each of these do?</a:t>
            </a:r>
          </a:p>
        </p:txBody>
      </p:sp>
      <p:pic>
        <p:nvPicPr>
          <p:cNvPr id="10" name="Picture 2" descr="https://upload.wikimedia.org/wikipedia/commons/thumb/8/8c/Standard_deviation_diagram.svg/2000px-Standard_deviation_diagra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69" y="115444"/>
            <a:ext cx="4303940" cy="21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8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function (</a:t>
            </a:r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dbinom</a:t>
            </a:r>
            <a:r>
              <a:rPr lang="en-US" dirty="0"/>
              <a:t>, </a:t>
            </a:r>
            <a:r>
              <a:rPr lang="en-US" dirty="0" err="1"/>
              <a:t>dgamma</a:t>
            </a:r>
            <a:r>
              <a:rPr lang="en-US" dirty="0"/>
              <a:t>, </a:t>
            </a:r>
            <a:r>
              <a:rPr lang="en-US" dirty="0" err="1"/>
              <a:t>dpois</a:t>
            </a:r>
            <a:r>
              <a:rPr lang="en-US" dirty="0"/>
              <a:t>, etc.)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dnorm</a:t>
            </a:r>
            <a:r>
              <a:rPr lang="en-US" dirty="0"/>
              <a:t> is the function that calculates the probability density function (PDF) of a normal distribution (or PMF for discrete distributions)</a:t>
            </a:r>
          </a:p>
          <a:p>
            <a:endParaRPr lang="en-US" dirty="0"/>
          </a:p>
          <a:p>
            <a:pPr lvl="1"/>
            <a:r>
              <a:rPr lang="en-US" dirty="0"/>
              <a:t>Density functions in R are generally more useful for discrete events than continuous (e.g. binomial distributions rather than normal) </a:t>
            </a:r>
          </a:p>
          <a:p>
            <a:pPr lvl="2"/>
            <a:r>
              <a:rPr lang="en-US" dirty="0"/>
              <a:t>This is because the probability of any given value in a continuous distribution is 0, so you need a range, and you need to add up all the probabilities within that range under the curve (e.g. integrate)</a:t>
            </a:r>
          </a:p>
          <a:p>
            <a:pPr lvl="2"/>
            <a:endParaRPr lang="en-US" dirty="0"/>
          </a:p>
          <a:p>
            <a:r>
              <a:rPr lang="en-US" dirty="0"/>
              <a:t>The PDF is essentially used to specify the probability of a random variable (</a:t>
            </a:r>
            <a:r>
              <a:rPr lang="en-US" dirty="0" err="1"/>
              <a:t>e.g</a:t>
            </a:r>
            <a:r>
              <a:rPr lang="en-US" dirty="0"/>
              <a:t> an outcome, like number of lizards perching) falling within a particular range of values, as opposed to taking on any other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5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dbinom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dbinom</a:t>
            </a:r>
            <a:r>
              <a:rPr lang="en-US" dirty="0"/>
              <a:t> calculates the PMF of the binomial distribution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one bat out of 25 is infected? </a:t>
            </a:r>
          </a:p>
          <a:p>
            <a:endParaRPr lang="en-US" dirty="0"/>
          </a:p>
          <a:p>
            <a:r>
              <a:rPr lang="is-IS" dirty="0"/>
              <a:t>dbinom(x = 1, size = 25, prob = 0.2)</a:t>
            </a:r>
          </a:p>
          <a:p>
            <a:pPr lvl="1"/>
            <a:r>
              <a:rPr lang="en-US" dirty="0"/>
              <a:t>C</a:t>
            </a:r>
            <a:r>
              <a:rPr lang="is-IS" dirty="0"/>
              <a:t>an also write dbinom(1,25,0.2)</a:t>
            </a:r>
          </a:p>
          <a:p>
            <a:pPr lvl="1"/>
            <a:r>
              <a:rPr lang="en-US" dirty="0"/>
              <a:t>#we use x=1 because we want to know the probability that exactly one 1 bat of 25 is infected at a global infection prevalence of 20%</a:t>
            </a:r>
          </a:p>
        </p:txBody>
      </p:sp>
    </p:spTree>
    <p:extLst>
      <p:ext uri="{BB962C8B-B14F-4D97-AF65-F5344CB8AC3E}">
        <p14:creationId xmlns:p14="http://schemas.microsoft.com/office/powerpoint/2010/main" val="873012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functions (e.g. </a:t>
            </a:r>
            <a:r>
              <a:rPr lang="en-US" err="1"/>
              <a:t>pnorm</a:t>
            </a:r>
            <a:r>
              <a:rPr lang="en-US"/>
              <a:t>, </a:t>
            </a:r>
            <a:r>
              <a:rPr lang="en-US" err="1"/>
              <a:t>pbinom</a:t>
            </a:r>
            <a:r>
              <a:rPr lang="en-US"/>
              <a:t>,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Pnorm</a:t>
            </a:r>
            <a:r>
              <a:rPr lang="en-US" dirty="0"/>
              <a:t> gives the cumulative distribution function</a:t>
            </a:r>
          </a:p>
          <a:p>
            <a:pPr lvl="1"/>
            <a:r>
              <a:rPr lang="en-US" dirty="0"/>
              <a:t>This means that it gives the sum of all the probability from the lower end of the distribution (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 err="1"/>
              <a:t>Inf</a:t>
            </a:r>
            <a:r>
              <a:rPr lang="en-US" dirty="0"/>
              <a:t>) to </a:t>
            </a:r>
            <a:r>
              <a:rPr lang="en-US" i="1" dirty="0"/>
              <a:t>q</a:t>
            </a:r>
            <a:r>
              <a:rPr lang="en-US" dirty="0"/>
              <a:t> (the value you are interested in a cut off)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is the function that replaces the table of probability values and z-scores you might see at the back of a statistics text book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says what is the probability that the value is less than or </a:t>
            </a:r>
            <a:r>
              <a:rPr lang="en-US" b="1" dirty="0"/>
              <a:t>equal to</a:t>
            </a:r>
            <a:r>
              <a:rPr lang="en-US" dirty="0"/>
              <a:t>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weight of a lizard is normally distributed with a mean of 17 grams, and a standard deviation 3. What is the probability that a lizard in a given population weighs less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=3)</a:t>
            </a:r>
          </a:p>
          <a:p>
            <a:endParaRPr lang="en-US" dirty="0"/>
          </a:p>
          <a:p>
            <a:r>
              <a:rPr lang="en-US" dirty="0"/>
              <a:t>#what is the probability a lizard weighs MORE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=3, </a:t>
            </a:r>
            <a:r>
              <a:rPr lang="en-US" b="1" dirty="0" err="1"/>
              <a:t>lower.tail</a:t>
            </a:r>
            <a:r>
              <a:rPr lang="en-US" b="1" dirty="0"/>
              <a:t> = F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034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pbinom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Suppose that I know that infection prevalence (e.g. probability of infection) is 20% (e.g. 0.2). What is the probability that </a:t>
            </a:r>
            <a:r>
              <a:rPr lang="en-US" b="1"/>
              <a:t>NO MORE THAN one</a:t>
            </a:r>
            <a:r>
              <a:rPr lang="en-US"/>
              <a:t> bat out of 25 is infected? </a:t>
            </a:r>
          </a:p>
          <a:p>
            <a:pPr lvl="1"/>
            <a:r>
              <a:rPr lang="en-US"/>
              <a:t>What is your intuition?</a:t>
            </a:r>
          </a:p>
          <a:p>
            <a:pPr lvl="1"/>
            <a:endParaRPr lang="en-US"/>
          </a:p>
          <a:p>
            <a:r>
              <a:rPr lang="en-US"/>
              <a:t>Suppose that I know that infection prevalence (e.g. probability of infection) is 20% (e.g. 0.2). What is the probability that </a:t>
            </a:r>
            <a:r>
              <a:rPr lang="en-US" b="1"/>
              <a:t>NO MORE THAN five </a:t>
            </a:r>
            <a:r>
              <a:rPr lang="en-US"/>
              <a:t>bats out of 25 are infected? </a:t>
            </a:r>
          </a:p>
          <a:p>
            <a:pPr lvl="1"/>
            <a:r>
              <a:rPr lang="en-US"/>
              <a:t>What is your intuition?</a:t>
            </a:r>
            <a:br>
              <a:rPr lang="en-US"/>
            </a:br>
            <a:endParaRPr lang="en-US"/>
          </a:p>
          <a:p>
            <a:r>
              <a:rPr lang="en-US"/>
              <a:t>This is a useful way of thinking about sample sizes (e.g. the probability of not detecting a single infected bat given my sample and a presumed prevalence)</a:t>
            </a:r>
          </a:p>
        </p:txBody>
      </p:sp>
    </p:spTree>
    <p:extLst>
      <p:ext uri="{BB962C8B-B14F-4D97-AF65-F5344CB8AC3E}">
        <p14:creationId xmlns:p14="http://schemas.microsoft.com/office/powerpoint/2010/main" val="2360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quantiles functions (e.g. </a:t>
            </a:r>
            <a:r>
              <a:rPr lang="en-US" err="1"/>
              <a:t>qnorm</a:t>
            </a:r>
            <a:r>
              <a:rPr lang="en-US"/>
              <a:t>, </a:t>
            </a:r>
            <a:r>
              <a:rPr lang="en-US" err="1"/>
              <a:t>qbinom</a:t>
            </a:r>
            <a:r>
              <a:rPr lang="en-US"/>
              <a:t>, </a:t>
            </a:r>
            <a:r>
              <a:rPr lang="en-US" err="1"/>
              <a:t>qpois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quantile functions calculates the inverse of the cumulative distribution function (which you can think of as the inverse of </a:t>
            </a:r>
            <a:r>
              <a:rPr lang="en-US" dirty="0" err="1"/>
              <a:t>pnorm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 says, given a known probability between 0 and 1, what is the percentile of that value?</a:t>
            </a:r>
          </a:p>
          <a:p>
            <a:endParaRPr lang="en-US" dirty="0"/>
          </a:p>
          <a:p>
            <a:r>
              <a:rPr lang="en-US" dirty="0"/>
              <a:t>Given a </a:t>
            </a:r>
            <a:r>
              <a:rPr lang="en-US" i="1" dirty="0"/>
              <a:t>p</a:t>
            </a:r>
            <a:r>
              <a:rPr lang="en-US" dirty="0"/>
              <a:t> between 0 and 1, </a:t>
            </a:r>
            <a:r>
              <a:rPr lang="en-US" dirty="0" err="1"/>
              <a:t>qnorm</a:t>
            </a:r>
            <a:r>
              <a:rPr lang="en-US" dirty="0"/>
              <a:t> will like up the p-</a:t>
            </a:r>
            <a:r>
              <a:rPr lang="en-US" dirty="0" err="1"/>
              <a:t>th</a:t>
            </a:r>
            <a:r>
              <a:rPr lang="en-US" dirty="0"/>
              <a:t> quantile of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712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qnorm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that femur length of fossilized mammoths is normally distributed with a mean of 115 cm, and a standard deviation of 15 cm. What would the 85</a:t>
            </a:r>
            <a:r>
              <a:rPr lang="en-US" baseline="30000" dirty="0"/>
              <a:t>th</a:t>
            </a:r>
            <a:r>
              <a:rPr lang="en-US" dirty="0"/>
              <a:t> percentile of femur length be?</a:t>
            </a:r>
          </a:p>
          <a:p>
            <a:endParaRPr lang="en-US" dirty="0"/>
          </a:p>
          <a:p>
            <a:r>
              <a:rPr lang="en-US" dirty="0" err="1"/>
              <a:t>qnorm</a:t>
            </a:r>
            <a:r>
              <a:rPr lang="en-US" dirty="0"/>
              <a:t>(p =0.85, mean=115, </a:t>
            </a:r>
            <a:r>
              <a:rPr lang="en-US" dirty="0" err="1"/>
              <a:t>sd</a:t>
            </a:r>
            <a:r>
              <a:rPr lang="en-US" dirty="0"/>
              <a:t>=15)</a:t>
            </a:r>
          </a:p>
          <a:p>
            <a:endParaRPr lang="en-US" dirty="0"/>
          </a:p>
          <a:p>
            <a:r>
              <a:rPr lang="en-US" dirty="0"/>
              <a:t>“q” functions can tell you how “extreme” your value is if you have a known mean and </a:t>
            </a:r>
            <a:r>
              <a:rPr lang="en-US" dirty="0" err="1"/>
              <a:t>sd</a:t>
            </a:r>
            <a:r>
              <a:rPr lang="en-US" dirty="0"/>
              <a:t> (or other parameters)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47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draws (</a:t>
            </a:r>
            <a:r>
              <a:rPr lang="en-US" err="1"/>
              <a:t>rnorm</a:t>
            </a:r>
            <a:r>
              <a:rPr lang="en-US"/>
              <a:t>, </a:t>
            </a:r>
            <a:r>
              <a:rPr lang="en-US" err="1"/>
              <a:t>rbinom</a:t>
            </a:r>
            <a:r>
              <a:rPr lang="en-US"/>
              <a:t>, </a:t>
            </a:r>
            <a:r>
              <a:rPr lang="en-US" err="1"/>
              <a:t>rgamma</a:t>
            </a:r>
            <a:r>
              <a:rPr lang="en-US"/>
              <a:t>, </a:t>
            </a:r>
            <a:r>
              <a:rPr lang="en-US" err="1"/>
              <a:t>rpois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function will simulate random variates from a specified distribution with certain attributes</a:t>
            </a:r>
          </a:p>
          <a:p>
            <a:endParaRPr lang="en-US" dirty="0"/>
          </a:p>
          <a:p>
            <a:r>
              <a:rPr lang="en-US" dirty="0"/>
              <a:t>These are very useful for simulation, bootstrapping, etc.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5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draw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100 random draws from a Poisson distribution </a:t>
            </a:r>
          </a:p>
          <a:p>
            <a:pPr lvl="1"/>
            <a:r>
              <a:rPr lang="en-US" dirty="0"/>
              <a:t>This distribution has a single parameter! Lambda.</a:t>
            </a:r>
          </a:p>
          <a:p>
            <a:pPr lvl="1"/>
            <a:r>
              <a:rPr lang="fr-FR" dirty="0"/>
              <a:t> </a:t>
            </a:r>
            <a:r>
              <a:rPr lang="fr-FR" dirty="0" err="1"/>
              <a:t>rpois</a:t>
            </a:r>
            <a:r>
              <a:rPr lang="fr-FR" dirty="0"/>
              <a:t>(100, lambda = 3)</a:t>
            </a:r>
          </a:p>
          <a:p>
            <a:endParaRPr lang="fr-FR" dirty="0"/>
          </a:p>
          <a:p>
            <a:r>
              <a:rPr lang="fr-FR" dirty="0" err="1"/>
              <a:t>Take</a:t>
            </a:r>
            <a:r>
              <a:rPr lang="fr-FR" dirty="0"/>
              <a:t> 50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draws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negative</a:t>
            </a:r>
            <a:r>
              <a:rPr lang="fr-FR" dirty="0"/>
              <a:t> binomial distribution</a:t>
            </a:r>
          </a:p>
          <a:p>
            <a:r>
              <a:rPr lang="tr-TR" dirty="0"/>
              <a:t>x = </a:t>
            </a:r>
            <a:r>
              <a:rPr lang="tr-TR" dirty="0" err="1"/>
              <a:t>rnbinom</a:t>
            </a:r>
            <a:r>
              <a:rPr lang="tr-TR" dirty="0"/>
              <a:t>(50, size = 10, mu = 2)</a:t>
            </a:r>
          </a:p>
          <a:p>
            <a:r>
              <a:rPr lang="tr-TR" dirty="0" err="1"/>
              <a:t>Ecological</a:t>
            </a:r>
            <a:r>
              <a:rPr lang="tr-TR" dirty="0"/>
              <a:t> </a:t>
            </a:r>
            <a:r>
              <a:rPr lang="tr-TR" dirty="0" err="1"/>
              <a:t>parameterization</a:t>
            </a:r>
            <a:r>
              <a:rPr lang="tr-TR" dirty="0"/>
              <a:t> is </a:t>
            </a:r>
            <a:r>
              <a:rPr lang="tr-TR" dirty="0" err="1"/>
              <a:t>usually</a:t>
            </a:r>
            <a:r>
              <a:rPr lang="tr-TR" dirty="0"/>
              <a:t> size (</a:t>
            </a:r>
            <a:r>
              <a:rPr lang="tr-TR" dirty="0" err="1"/>
              <a:t>dispersion</a:t>
            </a:r>
            <a:r>
              <a:rPr lang="tr-TR" dirty="0"/>
              <a:t> /k) </a:t>
            </a:r>
            <a:r>
              <a:rPr lang="tr-TR" dirty="0" err="1"/>
              <a:t>and</a:t>
            </a:r>
            <a:r>
              <a:rPr lang="tr-TR" dirty="0"/>
              <a:t> mu (</a:t>
            </a:r>
            <a:r>
              <a:rPr lang="tr-TR" dirty="0" err="1"/>
              <a:t>mean</a:t>
            </a:r>
            <a:r>
              <a:rPr lang="tr-TR" dirty="0"/>
              <a:t>)</a:t>
            </a:r>
          </a:p>
          <a:p>
            <a:pPr lvl="1"/>
            <a:r>
              <a:rPr lang="tr-TR" b="1" dirty="0" err="1"/>
              <a:t>Non-intuitively</a:t>
            </a:r>
            <a:r>
              <a:rPr lang="tr-TR" b="1" dirty="0"/>
              <a:t>, a </a:t>
            </a:r>
            <a:r>
              <a:rPr lang="tr-TR" b="1" dirty="0" err="1"/>
              <a:t>smaller</a:t>
            </a:r>
            <a:r>
              <a:rPr lang="tr-TR" b="1" dirty="0"/>
              <a:t> “size” </a:t>
            </a:r>
            <a:r>
              <a:rPr lang="tr-TR" b="1" dirty="0" err="1"/>
              <a:t>means</a:t>
            </a:r>
            <a:r>
              <a:rPr lang="tr-TR" b="1" dirty="0"/>
              <a:t> </a:t>
            </a:r>
            <a:r>
              <a:rPr lang="tr-TR" b="1" dirty="0" err="1"/>
              <a:t>more</a:t>
            </a:r>
            <a:r>
              <a:rPr lang="tr-TR" b="1" dirty="0"/>
              <a:t> </a:t>
            </a:r>
            <a:r>
              <a:rPr lang="tr-TR" b="1" dirty="0" err="1"/>
              <a:t>overdispersion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70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learned about </a:t>
            </a:r>
            <a:r>
              <a:rPr lang="en-US" b="1" dirty="0"/>
              <a:t>tests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learned that some tests have assumptions of normality and linearity</a:t>
            </a:r>
          </a:p>
          <a:p>
            <a:endParaRPr lang="en-US" dirty="0"/>
          </a:p>
          <a:p>
            <a:r>
              <a:rPr lang="en-US" dirty="0"/>
              <a:t>We learned that permutation tests can help to overcome these assumptions</a:t>
            </a:r>
          </a:p>
        </p:txBody>
      </p:sp>
    </p:spTree>
    <p:extLst>
      <p:ext uri="{BB962C8B-B14F-4D97-AF65-F5344CB8AC3E}">
        <p14:creationId xmlns:p14="http://schemas.microsoft.com/office/powerpoint/2010/main" val="53216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(or more) levels of understanding of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Pragmatic/utilitarian understanding</a:t>
            </a:r>
          </a:p>
          <a:p>
            <a:pPr lvl="1"/>
            <a:r>
              <a:rPr lang="en-US" dirty="0"/>
              <a:t>Properties of distributions</a:t>
            </a:r>
          </a:p>
          <a:p>
            <a:pPr lvl="1"/>
            <a:r>
              <a:rPr lang="en-US" dirty="0"/>
              <a:t>When to use them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Deeper understanding</a:t>
            </a:r>
          </a:p>
          <a:p>
            <a:pPr lvl="1"/>
            <a:r>
              <a:rPr lang="en-US" dirty="0"/>
              <a:t>Theoretical derivation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0361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distributions would these be?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Counts of bats, trees, eye lesions</a:t>
            </a:r>
          </a:p>
          <a:p>
            <a:r>
              <a:rPr lang="en-US" dirty="0"/>
              <a:t>Density of lizards, trees</a:t>
            </a:r>
          </a:p>
          <a:p>
            <a:r>
              <a:rPr lang="en-US" dirty="0"/>
              <a:t>Size of fossils / crayfish</a:t>
            </a:r>
          </a:p>
          <a:p>
            <a:r>
              <a:rPr lang="en-US" dirty="0"/>
              <a:t>Rate (not #) of prey captured</a:t>
            </a:r>
          </a:p>
          <a:p>
            <a:r>
              <a:rPr lang="en-US" dirty="0"/>
              <a:t>survival time of plants/birds/ extinct organisms (?)</a:t>
            </a:r>
          </a:p>
          <a:p>
            <a:r>
              <a:rPr lang="en-US" dirty="0"/>
              <a:t>presence/absence of pathogens at different sites</a:t>
            </a:r>
          </a:p>
          <a:p>
            <a:r>
              <a:rPr lang="en-US" dirty="0"/>
              <a:t>Concentration of plant toxin, pathogens, water toxins</a:t>
            </a:r>
          </a:p>
          <a:p>
            <a:r>
              <a:rPr lang="en-US" dirty="0"/>
              <a:t>Presence  / absence of bats, birds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31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6859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367"/>
            <a:ext cx="10515600" cy="47575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wolf population has 500 pairs remaining.  If each wolf pair normally has around a 4 pups, but the fraction of wolves born with a lethal recessive allele is 0.2, how many live offspring are likely to be born alive?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you need to draw randomly from 2 different distributions!)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there are 1000 seeds in a seedbank and each seed has a 2% chance of being eaten and a 1% probability of sprouting each day, how many seedlings would we expect to see sprouting each day? Over 100 days?</a:t>
            </a:r>
          </a:p>
          <a:p>
            <a:r>
              <a:rPr lang="en-US" dirty="0"/>
              <a:t>The number of eggs laid by squid varies dramatically among individuals. The mean number of eggs is 300, but the dispersion is 1. What is the 85</a:t>
            </a:r>
            <a:r>
              <a:rPr lang="en-US" baseline="30000" dirty="0"/>
              <a:t>th</a:t>
            </a:r>
            <a:r>
              <a:rPr lang="en-US" dirty="0"/>
              <a:t> percentile of the number of eggs laid?</a:t>
            </a:r>
          </a:p>
          <a:p>
            <a:r>
              <a:rPr lang="en-US" dirty="0"/>
              <a:t>I census 15 populations of </a:t>
            </a:r>
            <a:r>
              <a:rPr lang="en-US" dirty="0" err="1"/>
              <a:t>pikas</a:t>
            </a:r>
            <a:r>
              <a:rPr lang="en-US" dirty="0"/>
              <a:t> on 15 mountains. I find that the average population size is 10. What is the probability of  a population of more than 12 individuals?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there is information here that you don’t need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7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DFD3-6577-5048-800A-09EBF80E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8272-6DC3-4947-9F65-93BF9CBE1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general concept of probability distributions</a:t>
            </a:r>
          </a:p>
          <a:p>
            <a:endParaRPr lang="en-US" dirty="0"/>
          </a:p>
          <a:p>
            <a:r>
              <a:rPr lang="en-US" dirty="0"/>
              <a:t>Describe discrete versus continuous distributions</a:t>
            </a:r>
          </a:p>
          <a:p>
            <a:endParaRPr lang="en-US" dirty="0"/>
          </a:p>
          <a:p>
            <a:r>
              <a:rPr lang="en-US" dirty="0"/>
              <a:t>Solve problems in probabilistic terms, choosing the correct distribution for your response variable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9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B097-3FDC-EC40-96EC-39F5453D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7F02-6271-184A-9ED2-F7A559AD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probability distribution is a mathematical function that describes the occurrence of different outcomes in your study or experiment</a:t>
            </a:r>
          </a:p>
          <a:p>
            <a:endParaRPr lang="en-US" dirty="0"/>
          </a:p>
          <a:p>
            <a:r>
              <a:rPr lang="en-US" dirty="0"/>
              <a:t>In math, this is described as the possible outcomes of a “random” variable after conducting an “experiment”</a:t>
            </a:r>
          </a:p>
          <a:p>
            <a:endParaRPr lang="en-US" dirty="0"/>
          </a:p>
          <a:p>
            <a:r>
              <a:rPr lang="en-US" dirty="0"/>
              <a:t>The easiest way to think of this is a coin flip</a:t>
            </a:r>
          </a:p>
          <a:p>
            <a:pPr lvl="1"/>
            <a:r>
              <a:rPr lang="en-US" dirty="0"/>
              <a:t>What are the possible outcomes of this experiment?</a:t>
            </a:r>
          </a:p>
        </p:txBody>
      </p:sp>
    </p:spTree>
    <p:extLst>
      <p:ext uri="{BB962C8B-B14F-4D97-AF65-F5344CB8AC3E}">
        <p14:creationId xmlns:p14="http://schemas.microsoft.com/office/powerpoint/2010/main" val="198601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C5A3-D44A-544B-9D25-F0C7A25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A90D-B85B-8246-9F54-7B456D709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= individually separate and distinct</a:t>
            </a:r>
          </a:p>
          <a:p>
            <a:endParaRPr lang="en-US" dirty="0"/>
          </a:p>
          <a:p>
            <a:r>
              <a:rPr lang="en-US" dirty="0"/>
              <a:t>The outcome distribution can only take specific numbers</a:t>
            </a:r>
          </a:p>
          <a:p>
            <a:pPr lvl="1"/>
            <a:r>
              <a:rPr lang="en-US" dirty="0"/>
              <a:t>A coin flip is a discrete distribution</a:t>
            </a:r>
          </a:p>
          <a:p>
            <a:pPr lvl="1"/>
            <a:r>
              <a:rPr lang="en-US" dirty="0"/>
              <a:t>Counts of animals are discrete. Why?</a:t>
            </a:r>
          </a:p>
          <a:p>
            <a:endParaRPr lang="en-US" dirty="0"/>
          </a:p>
          <a:p>
            <a:r>
              <a:rPr lang="en-US" dirty="0"/>
              <a:t>The list of outcomes is known as a probability mass function. </a:t>
            </a:r>
          </a:p>
          <a:p>
            <a:pPr lvl="1"/>
            <a:r>
              <a:rPr lang="en-US" dirty="0"/>
              <a:t>It gives the probability that your experimental outcome is exactly equal to some value. </a:t>
            </a:r>
          </a:p>
        </p:txBody>
      </p:sp>
    </p:spTree>
    <p:extLst>
      <p:ext uri="{BB962C8B-B14F-4D97-AF65-F5344CB8AC3E}">
        <p14:creationId xmlns:p14="http://schemas.microsoft.com/office/powerpoint/2010/main" val="351743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671A-F77E-FB45-A4B3-2B9E071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2F8EF-D1ED-7940-AE64-B28969C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when the outcome of an experiment can take on “real” numbers</a:t>
            </a:r>
          </a:p>
          <a:p>
            <a:endParaRPr lang="en-US" dirty="0"/>
          </a:p>
          <a:p>
            <a:r>
              <a:rPr lang="en-US" dirty="0"/>
              <a:t>Real number = value that is any distance on a number line</a:t>
            </a:r>
          </a:p>
          <a:p>
            <a:pPr lvl="1"/>
            <a:r>
              <a:rPr lang="en-US" dirty="0"/>
              <a:t>Temperature and weight would be described by a continuous probability distribution</a:t>
            </a:r>
          </a:p>
          <a:p>
            <a:pPr lvl="2"/>
            <a:r>
              <a:rPr lang="en-US" dirty="0"/>
              <a:t>Other examples? </a:t>
            </a:r>
          </a:p>
          <a:p>
            <a:r>
              <a:rPr lang="en-US" dirty="0"/>
              <a:t>The probability of an outcome from a continuous probability distribution is called a probability density function (PDF)</a:t>
            </a:r>
          </a:p>
          <a:p>
            <a:pPr lvl="1"/>
            <a:r>
              <a:rPr lang="en-US" dirty="0"/>
              <a:t>What is the probability of a lizard’s being weight </a:t>
            </a:r>
            <a:r>
              <a:rPr lang="en-US" u="sng" dirty="0"/>
              <a:t>exactly </a:t>
            </a:r>
            <a:r>
              <a:rPr lang="en-US" dirty="0"/>
              <a:t>= 7.456723464 grams?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PDFs therefore give the </a:t>
            </a:r>
            <a:r>
              <a:rPr lang="en-US" u="sng" dirty="0"/>
              <a:t>relative</a:t>
            </a:r>
            <a:r>
              <a:rPr lang="en-US" dirty="0"/>
              <a:t> likelihood – or the probability that the outcome of your experiments falls within a particular range of values</a:t>
            </a:r>
          </a:p>
          <a:p>
            <a:endParaRPr lang="en-US" dirty="0"/>
          </a:p>
          <a:p>
            <a:r>
              <a:rPr lang="en-US" dirty="0"/>
              <a:t>What is the most commonly used continuous probability distribution?</a:t>
            </a:r>
          </a:p>
        </p:txBody>
      </p:sp>
    </p:spTree>
    <p:extLst>
      <p:ext uri="{BB962C8B-B14F-4D97-AF65-F5344CB8AC3E}">
        <p14:creationId xmlns:p14="http://schemas.microsoft.com/office/powerpoint/2010/main" val="412566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5572-21DF-CC44-9D17-37796CC1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BFE2-ADAD-D94E-B661-A7DA359C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type of continuous probability distribution</a:t>
            </a:r>
          </a:p>
          <a:p>
            <a:endParaRPr lang="en-US" dirty="0"/>
          </a:p>
          <a:p>
            <a:r>
              <a:rPr lang="en-US" dirty="0"/>
              <a:t>Also called “Gaussian” distribution</a:t>
            </a:r>
          </a:p>
          <a:p>
            <a:endParaRPr lang="en-US" dirty="0"/>
          </a:p>
          <a:p>
            <a:r>
              <a:rPr lang="en-US" dirty="0"/>
              <a:t>Many things are thought to be normally distributed, and frequently errors after fitting a model (called “residuals”) are thought to be normally distributed</a:t>
            </a:r>
          </a:p>
          <a:p>
            <a:endParaRPr lang="en-US" dirty="0"/>
          </a:p>
          <a:p>
            <a:r>
              <a:rPr lang="en-US" dirty="0"/>
              <a:t>Many statistics (developed under “lamppost theory”) use methods developed for the normal distribution</a:t>
            </a:r>
          </a:p>
          <a:p>
            <a:pPr lvl="1"/>
            <a:r>
              <a:rPr lang="en-US" dirty="0"/>
              <a:t>What tests have we learned about that rely on the normal distribution?</a:t>
            </a:r>
          </a:p>
          <a:p>
            <a:endParaRPr lang="en-US" dirty="0"/>
          </a:p>
          <a:p>
            <a:r>
              <a:rPr lang="en-US" dirty="0"/>
              <a:t>We will use the “</a:t>
            </a:r>
            <a:r>
              <a:rPr lang="en-US" dirty="0" err="1"/>
              <a:t>lm</a:t>
            </a:r>
            <a:r>
              <a:rPr lang="en-US" dirty="0"/>
              <a:t>” function run linear models in R over the next few weeks</a:t>
            </a:r>
          </a:p>
        </p:txBody>
      </p:sp>
    </p:spTree>
    <p:extLst>
      <p:ext uri="{BB962C8B-B14F-4D97-AF65-F5344CB8AC3E}">
        <p14:creationId xmlns:p14="http://schemas.microsoft.com/office/powerpoint/2010/main" val="220972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tree of distributions (Tues Reading, P182)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897191"/>
            <a:ext cx="8178801" cy="4655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4165" y="4737253"/>
            <a:ext cx="1487277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33159" y="4768466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20304" y="2783591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72628" y="3844888"/>
            <a:ext cx="26600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(x,1),0,20)</a:t>
            </a:r>
          </a:p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(x,10),0,20)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(x,1,1),0,1)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(x,10,10),0,1)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(x,2,5),0,1)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(x,5,2),0,1)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5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1945</TotalTime>
  <Words>1859</Words>
  <Application>Microsoft Macintosh PowerPoint</Application>
  <PresentationFormat>Widescreen</PresentationFormat>
  <Paragraphs>241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Mangal</vt:lpstr>
      <vt:lpstr>Symbol</vt:lpstr>
      <vt:lpstr>Office Theme</vt:lpstr>
      <vt:lpstr>Week 6 Distributions</vt:lpstr>
      <vt:lpstr>Announcement</vt:lpstr>
      <vt:lpstr>Review</vt:lpstr>
      <vt:lpstr>Goals</vt:lpstr>
      <vt:lpstr>What is a probability distribution?</vt:lpstr>
      <vt:lpstr>Discrete probability distributions</vt:lpstr>
      <vt:lpstr>Continuous probability distributions</vt:lpstr>
      <vt:lpstr>Normal distribution</vt:lpstr>
      <vt:lpstr>A tree of distributions (Tues Reading, P182)</vt:lpstr>
      <vt:lpstr>Distribution properties</vt:lpstr>
      <vt:lpstr>Means, Variances, and higher moments</vt:lpstr>
      <vt:lpstr>Binomial distribution</vt:lpstr>
      <vt:lpstr>Probability mass function of binomial distribution</vt:lpstr>
      <vt:lpstr>Cumulative distribution function</vt:lpstr>
      <vt:lpstr>Binomial distribution example</vt:lpstr>
      <vt:lpstr>Poisson distribution</vt:lpstr>
      <vt:lpstr>Negative Binomial</vt:lpstr>
      <vt:lpstr>Zero-inflated distributions</vt:lpstr>
      <vt:lpstr>Gamma</vt:lpstr>
      <vt:lpstr>Distributions in R</vt:lpstr>
      <vt:lpstr>Density function (dnorm, dbinom, dgamma, dpois, etc.)</vt:lpstr>
      <vt:lpstr>dbinom</vt:lpstr>
      <vt:lpstr>P functions (e.g. pnorm, pbinom, etc)</vt:lpstr>
      <vt:lpstr>pnorm example</vt:lpstr>
      <vt:lpstr>pbinom example</vt:lpstr>
      <vt:lpstr>quantiles functions (e.g. qnorm, qbinom, qpois)</vt:lpstr>
      <vt:lpstr>qnorm example</vt:lpstr>
      <vt:lpstr>Random draws (rnorm, rbinom, rgamma, rpois)</vt:lpstr>
      <vt:lpstr>Random draw examples</vt:lpstr>
      <vt:lpstr>Two (or more) levels of understanding of distributions</vt:lpstr>
      <vt:lpstr>What distributions would these be?</vt:lpstr>
      <vt:lpstr>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8 Distributions and Generalized Linear Models</dc:title>
  <dc:creator>Kate Langwig</dc:creator>
  <cp:lastModifiedBy>Kate Langwig</cp:lastModifiedBy>
  <cp:revision>74</cp:revision>
  <dcterms:created xsi:type="dcterms:W3CDTF">2018-03-19T16:08:30Z</dcterms:created>
  <dcterms:modified xsi:type="dcterms:W3CDTF">2019-02-26T21:54:29Z</dcterms:modified>
</cp:coreProperties>
</file>